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307" r:id="rId4"/>
    <p:sldId id="308" r:id="rId5"/>
    <p:sldId id="309" r:id="rId6"/>
    <p:sldId id="310" r:id="rId7"/>
    <p:sldId id="306" r:id="rId8"/>
    <p:sldId id="305" r:id="rId9"/>
    <p:sldId id="265" r:id="rId10"/>
    <p:sldId id="297" r:id="rId11"/>
    <p:sldId id="298" r:id="rId12"/>
    <p:sldId id="311" r:id="rId13"/>
    <p:sldId id="312" r:id="rId14"/>
    <p:sldId id="328" r:id="rId15"/>
    <p:sldId id="313" r:id="rId16"/>
    <p:sldId id="314" r:id="rId17"/>
    <p:sldId id="315" r:id="rId18"/>
    <p:sldId id="316" r:id="rId19"/>
    <p:sldId id="319" r:id="rId20"/>
    <p:sldId id="330" r:id="rId21"/>
    <p:sldId id="320" r:id="rId22"/>
    <p:sldId id="332" r:id="rId23"/>
    <p:sldId id="329" r:id="rId24"/>
    <p:sldId id="317" r:id="rId25"/>
    <p:sldId id="331" r:id="rId26"/>
    <p:sldId id="318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295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2F75C-370F-44F5-B33D-8E8C29B80CE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935906B-5EFA-48EC-A96A-10B7DC9F2C9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80E3501-194B-4E67-A80F-E95FC1122E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6648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F9D4-8D19-46CE-A2DB-50ACA9015EE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0294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68D5-27E0-4386-9BD7-BD09711C91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804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hu-HU" noProof="0" smtClean="0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3EF5B-0A10-4FEA-9B50-394936A92E4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72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hu-HU" noProof="0" smtClean="0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8445B-2355-4470-AAC2-71A17A75EEB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754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1A16B-5817-4A1F-9D7C-326E7924D59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78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2E7CE2-A4F5-4A4A-AD65-488C3E4D1A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166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163FB-425C-4944-938D-CC99A28253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64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2733-7BCC-4A1D-8146-E53EB07FB69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329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4A0-11D0-4E55-9D25-7FE7FD6DAC8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199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6E48F-A6C4-45CD-BBFB-71C64E1D986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72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86B16-1D1B-455D-810F-22EAD7BF08B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63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29DDD22-86F2-430C-BB7B-9C03B497B08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331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hu-HU"/>
              <a:t>2007.12.12.</a:t>
            </a: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C39E2E-B1AA-4880-A2E8-E5B404943CBF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9" r:id="rId2"/>
    <p:sldLayoutId id="2147484010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11" r:id="rId9"/>
    <p:sldLayoutId id="2147484005" r:id="rId10"/>
    <p:sldLayoutId id="2147484006" r:id="rId11"/>
    <p:sldLayoutId id="2147484007" r:id="rId12"/>
    <p:sldLayoutId id="21474840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928813"/>
            <a:ext cx="36957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4800" smtClean="0"/>
          </a:p>
          <a:p>
            <a:pPr eaLnBrk="1" hangingPunct="1">
              <a:lnSpc>
                <a:spcPct val="80000"/>
              </a:lnSpc>
            </a:pPr>
            <a:endParaRPr lang="hu-HU" altLang="hu-HU" sz="4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3600" smtClean="0"/>
              <a:t>Mesterszakos felvételi tájékoztató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3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400" smtClean="0"/>
          </a:p>
          <a:p>
            <a:pPr eaLnBrk="1" hangingPunct="1">
              <a:lnSpc>
                <a:spcPct val="80000"/>
              </a:lnSpc>
              <a:spcBef>
                <a:spcPct val="55000"/>
              </a:spcBef>
              <a:buFont typeface="Wingdings" panose="05000000000000000000" pitchFamily="2" charset="2"/>
              <a:buNone/>
            </a:pPr>
            <a:r>
              <a:rPr lang="hu-HU" altLang="hu-HU" sz="1400" smtClean="0"/>
              <a:t>Bartáné Kustár Katalin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400" smtClean="0"/>
              <a:t>tanulmányi osztályvezető</a:t>
            </a:r>
          </a:p>
        </p:txBody>
      </p:sp>
      <p:pic>
        <p:nvPicPr>
          <p:cNvPr id="5123" name="Picture 11" descr="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381250"/>
            <a:ext cx="4235450" cy="3311525"/>
          </a:xfrm>
          <a:noFill/>
        </p:spPr>
      </p:pic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767683-EEE8-4A96-BDE7-983B2698B267}" type="slidenum">
              <a:rPr lang="hu-HU" altLang="hu-HU">
                <a:solidFill>
                  <a:srgbClr val="045C75"/>
                </a:solidFill>
              </a:rPr>
              <a:pPr eaLnBrk="1" hangingPunct="1"/>
              <a:t>1</a:t>
            </a:fld>
            <a:endParaRPr lang="hu-HU" altLang="hu-HU">
              <a:solidFill>
                <a:srgbClr val="045C75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857250" y="1571625"/>
            <a:ext cx="5983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hu-HU" altLang="hu-HU" sz="3600" b="1">
                <a:latin typeface="Tahoma" panose="020B0604030504040204" pitchFamily="34" charset="0"/>
              </a:rPr>
              <a:t>Bölcsészettudományi Kar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928688" y="785813"/>
            <a:ext cx="4638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>
                <a:solidFill>
                  <a:schemeClr val="tx2"/>
                </a:solidFill>
                <a:latin typeface="Tahoma" panose="020B0604030504040204" pitchFamily="34" charset="0"/>
              </a:rPr>
              <a:t>Debreceni Egyetem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600" smtClean="0"/>
              <a:t>A tanári MA felvételi pontszámítása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Max. pontszám: tanárszakonként </a:t>
            </a:r>
            <a:r>
              <a:rPr lang="hu-HU" altLang="hu-HU" sz="1600" b="1" smtClean="0"/>
              <a:t>100 </a:t>
            </a:r>
            <a:r>
              <a:rPr lang="hu-HU" altLang="hu-HU" sz="1600" smtClean="0"/>
              <a:t>pont</a:t>
            </a:r>
            <a:r>
              <a:rPr lang="hu-HU" altLang="hu-HU" sz="1600" b="1" smtClean="0"/>
              <a:t> </a:t>
            </a:r>
            <a:r>
              <a:rPr lang="hu-HU" altLang="hu-HU" sz="1600" smtClean="0"/>
              <a:t>(kék: 2. szakhoz is beszámít)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>
                <a:solidFill>
                  <a:srgbClr val="00B0F0"/>
                </a:solidFill>
              </a:rPr>
              <a:t>Hozott pontok: </a:t>
            </a:r>
            <a:r>
              <a:rPr lang="hu-HU" altLang="hu-HU" sz="1600" b="1" smtClean="0">
                <a:solidFill>
                  <a:srgbClr val="00B0F0"/>
                </a:solidFill>
              </a:rPr>
              <a:t>30 pont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Az alapképzési diploma, vagy beszámított főiskolai vagy egyetemi diploma minősítésének 6-szorosa.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Szóbeli vizsga: </a:t>
            </a:r>
            <a:r>
              <a:rPr lang="hu-HU" altLang="hu-HU" sz="1600" b="1" smtClean="0"/>
              <a:t>60 pont </a:t>
            </a:r>
            <a:r>
              <a:rPr lang="hu-HU" altLang="hu-HU" sz="16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</a:t>
            </a:r>
            <a:r>
              <a:rPr lang="hu-HU" altLang="hu-HU" sz="1600" smtClean="0">
                <a:solidFill>
                  <a:srgbClr val="00B0F0"/>
                </a:solidFill>
              </a:rPr>
              <a:t>30 pont pedagógia-pszichológia témakörből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30 pont a szakmai feleletre / szakonként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>
                <a:solidFill>
                  <a:srgbClr val="00B0F0"/>
                </a:solidFill>
              </a:rPr>
              <a:t>Többletpont:   </a:t>
            </a:r>
            <a:r>
              <a:rPr lang="hu-HU" altLang="hu-HU" sz="1600" b="1" smtClean="0">
                <a:solidFill>
                  <a:srgbClr val="00B0F0"/>
                </a:solidFill>
              </a:rPr>
              <a:t>10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– Nyelvvizsgáért 			  	5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– Kiemelkedő szakmai tevékenységért		10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– Előnyben részesítés jogcímen 	 	 5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Nappali tagozaton a felvétel feltétele a második tanári szakképzettséghez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kapcsolódó szakmai szóbeli vizsga teljesítése is.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b="1" smtClean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752DC5E-BC39-4084-BDEA-11206E442935}" type="slidenum">
              <a:rPr lang="hu-HU" altLang="hu-HU">
                <a:solidFill>
                  <a:srgbClr val="045C75"/>
                </a:solidFill>
              </a:rPr>
              <a:pPr eaLnBrk="1" hangingPunct="1"/>
              <a:t>10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Felvételi időpontok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571750"/>
            <a:ext cx="7543800" cy="3752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mtClean="0"/>
              <a:t>Diszciplináris MA: 	</a:t>
            </a:r>
            <a:r>
              <a:rPr lang="hu-HU" altLang="hu-HU" smtClean="0">
                <a:solidFill>
                  <a:schemeClr val="accent1"/>
                </a:solidFill>
              </a:rPr>
              <a:t>június 15–19.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mtClean="0"/>
              <a:t>	</a:t>
            </a:r>
            <a:endParaRPr lang="hu-HU" altLang="hu-HU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mtClean="0"/>
              <a:t>Tanári MA:		</a:t>
            </a:r>
            <a:r>
              <a:rPr lang="hu-HU" altLang="hu-HU" smtClean="0">
                <a:solidFill>
                  <a:schemeClr val="accent1"/>
                </a:solidFill>
              </a:rPr>
              <a:t>június 22–26.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mtClean="0"/>
              <a:t>Vizsgadíj: 3000 Ft/mesterszak.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z="36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z="3600" smtClean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2995DEE-EE9E-48E7-AAFD-76535E9119FC}" type="slidenum">
              <a:rPr lang="hu-HU" altLang="hu-HU">
                <a:solidFill>
                  <a:srgbClr val="045C75"/>
                </a:solidFill>
              </a:rPr>
              <a:pPr eaLnBrk="1" hangingPunct="1"/>
              <a:t>11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/>
              <a:t>Finanszírozás:</a:t>
            </a:r>
            <a:r>
              <a:rPr lang="hu-HU" sz="4000" dirty="0" smtClean="0"/>
              <a:t> </a:t>
            </a:r>
            <a:br>
              <a:rPr lang="hu-HU" sz="4000" dirty="0" smtClean="0"/>
            </a:br>
            <a:r>
              <a:rPr lang="hu-HU" sz="4000" dirty="0" smtClean="0"/>
              <a:t>1. állami ösztöndíj </a:t>
            </a:r>
            <a:r>
              <a:rPr lang="hu-HU" sz="2800" dirty="0" smtClean="0"/>
              <a:t>(2012-től):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500"/>
            <a:ext cx="8229600" cy="3467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mtClean="0"/>
              <a:t>Beiratkozáskor a hallgató aláírásával vállalja az állami ösztöndíjas képzés feltételeit, pl.: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altLang="hu-HU" smtClean="0"/>
              <a:t>a képzési idő másfélszeresén belül megszerzi az oklevelet, ha nem, az </a:t>
            </a:r>
            <a:r>
              <a:rPr lang="hu-HU" altLang="hu-HU" smtClean="0">
                <a:solidFill>
                  <a:schemeClr val="accent1"/>
                </a:solidFill>
              </a:rPr>
              <a:t>50%</a:t>
            </a:r>
            <a:r>
              <a:rPr lang="hu-HU" altLang="hu-HU" smtClean="0"/>
              <a:t>-ot visszafizeti;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altLang="hu-HU" smtClean="0"/>
              <a:t>20 éven belül az ösztöndíjas időtartamot itthon ledolgozza, ha nem, visszafizeti a </a:t>
            </a:r>
            <a:r>
              <a:rPr lang="hu-HU" altLang="hu-HU" smtClean="0">
                <a:solidFill>
                  <a:schemeClr val="accent1"/>
                </a:solidFill>
              </a:rPr>
              <a:t>100%</a:t>
            </a:r>
            <a:r>
              <a:rPr lang="hu-HU" altLang="hu-HU" smtClean="0"/>
              <a:t>-ot.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mtClean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2597CC-C055-4DF9-9BB9-AA62969E4818}" type="slidenum">
              <a:rPr lang="hu-HU" altLang="hu-HU">
                <a:solidFill>
                  <a:srgbClr val="045C75"/>
                </a:solidFill>
              </a:rPr>
              <a:pPr eaLnBrk="1" hangingPunct="1"/>
              <a:t>12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2. önköltség </a:t>
            </a:r>
            <a:r>
              <a:rPr lang="hu-HU" sz="3200" dirty="0" smtClean="0"/>
              <a:t>(2012-től)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Nappali tagozat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diszciplináris mesterszakok 	227.500 Ft/félév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pszichológia			    341.500 Ft/félév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szociálpolitika			    300.000 Ft/félév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tanári mesterszak		300.000 Ft/félév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Levelező tagozat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diszciplináris mesterszakok	225.000 Ft/félév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pszichológia			   325.000 Ft/félév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szociálpolitika			   300.000 Ft/félév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tanári mesterszakok		300.000 Ft/félév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4FA9A3A-1239-43A8-BD24-CCC3702C6AE0}" type="slidenum">
              <a:rPr lang="hu-HU" altLang="hu-HU">
                <a:solidFill>
                  <a:srgbClr val="045C75"/>
                </a:solidFill>
              </a:rPr>
              <a:pPr eaLnBrk="1" hangingPunct="1"/>
              <a:t>13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68405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smtClean="0"/>
              <a:t>Információk elérhetősége</a:t>
            </a:r>
            <a:r>
              <a:rPr lang="hu-HU" sz="4000" smtClean="0"/>
              <a:t/>
            </a:r>
            <a:br>
              <a:rPr lang="hu-HU" sz="4000" smtClean="0"/>
            </a:br>
            <a:endParaRPr lang="hu-H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077200" cy="45434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smtClean="0">
                <a:solidFill>
                  <a:srgbClr val="FF0000"/>
                </a:solidFill>
              </a:rPr>
              <a:t>www.felvi.hu </a:t>
            </a:r>
            <a:r>
              <a:rPr lang="hu-HU" altLang="hu-HU" smtClean="0"/>
              <a:t>– Felvételi tájékoztató: FFT  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u-HU" altLang="hu-HU" sz="2800" smtClean="0">
                <a:solidFill>
                  <a:schemeClr val="accent1"/>
                </a:solidFill>
              </a:rPr>
              <a:t>2015 szeptemberében induló képzések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mtClean="0"/>
              <a:t>FFT hivatalos kiegészítése (január vége)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mtClean="0"/>
              <a:t>A felsőoktatási intézmény vagy a kar honlapja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mtClean="0"/>
              <a:t>Nyílt napok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38C0AD1-AD6B-4868-82D5-51394256C8C2}" type="slidenum">
              <a:rPr lang="hu-HU" altLang="hu-HU">
                <a:solidFill>
                  <a:srgbClr val="045C75"/>
                </a:solidFill>
              </a:rPr>
              <a:pPr eaLnBrk="1" hangingPunct="1"/>
              <a:t>14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18437" name="Picture 4" descr="MCj03981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8913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95288" y="2205038"/>
            <a:ext cx="215900" cy="3600450"/>
          </a:xfrm>
          <a:prstGeom prst="downArrow">
            <a:avLst>
              <a:gd name="adj1" fmla="val 50000"/>
              <a:gd name="adj2" fmla="val 41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Jelentkezés módja és határideje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71750"/>
            <a:ext cx="8353425" cy="328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Csak és kizárólag </a:t>
            </a:r>
            <a:r>
              <a:rPr lang="hu-HU" altLang="hu-HU" sz="2000" smtClean="0"/>
              <a:t>E-jelentkezés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u-HU" altLang="hu-HU" sz="2000" smtClean="0"/>
              <a:t>	(</a:t>
            </a:r>
            <a:r>
              <a:rPr lang="hu-HU" altLang="hu-HU" sz="2000" smtClean="0">
                <a:solidFill>
                  <a:srgbClr val="FF0000"/>
                </a:solidFill>
              </a:rPr>
              <a:t>www.felvi.hu-n </a:t>
            </a:r>
            <a:r>
              <a:rPr lang="hu-HU" altLang="hu-HU" sz="2000" smtClean="0"/>
              <a:t>történő regisztrációval – feltétel: internet elérhetőség, e-mail cím)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Eljárási díj befizetése: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smtClean="0"/>
              <a:t>átutalással vagy interneten keresztül bankkártya segítségével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Benyújtási határidő (jogvesztő!)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smtClean="0">
                <a:solidFill>
                  <a:schemeClr val="accent1"/>
                </a:solidFill>
              </a:rPr>
              <a:t>			</a:t>
            </a:r>
            <a:r>
              <a:rPr lang="hu-HU" altLang="hu-HU" smtClean="0">
                <a:solidFill>
                  <a:schemeClr val="accent1"/>
                </a:solidFill>
              </a:rPr>
              <a:t>2015. február 15.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ACE9D1F-8896-45A2-92D0-D867C05488F2}" type="slidenum">
              <a:rPr lang="hu-HU" altLang="hu-HU">
                <a:solidFill>
                  <a:srgbClr val="045C75"/>
                </a:solidFill>
              </a:rPr>
              <a:pPr eaLnBrk="1" hangingPunct="1"/>
              <a:t>15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19461" name="Picture 4" descr="MCj043388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27793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Eljárási díj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077200" cy="4687888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hu-HU" altLang="hu-HU" smtClean="0">
                <a:solidFill>
                  <a:schemeClr val="accent1"/>
                </a:solidFill>
              </a:rPr>
              <a:t>Alapdíj (9000 Ft)</a:t>
            </a:r>
            <a:r>
              <a:rPr lang="hu-HU" altLang="hu-HU" smtClean="0"/>
              <a:t> </a:t>
            </a:r>
          </a:p>
          <a:p>
            <a:pPr marL="990600" lvl="1" indent="-533400" eaLnBrk="1" hangingPunct="1"/>
            <a:r>
              <a:rPr lang="hu-HU" altLang="hu-HU" smtClean="0"/>
              <a:t>mindenkinek ki kell fizetnie – OH</a:t>
            </a:r>
          </a:p>
          <a:p>
            <a:pPr marL="990600" lvl="1" indent="-533400" eaLnBrk="1" hangingPunct="1"/>
            <a:r>
              <a:rPr lang="hu-HU" altLang="hu-HU" smtClean="0"/>
              <a:t>3 képzés megjelölésének ára </a:t>
            </a:r>
          </a:p>
          <a:p>
            <a:pPr marL="990600" lvl="1" indent="-533400" eaLnBrk="1" hangingPunct="1">
              <a:buFontTx/>
              <a:buNone/>
            </a:pPr>
            <a:r>
              <a:rPr lang="hu-HU" altLang="hu-HU" smtClean="0"/>
              <a:t>	(de! ua. intézmény, kar, szak, képzési szint, munkarend = 2 sor, de 1 jelentkezés pl: </a:t>
            </a:r>
          </a:p>
          <a:p>
            <a:pPr marL="990600" lvl="1" indent="-533400" eaLnBrk="1" hangingPunct="1">
              <a:buFontTx/>
              <a:buNone/>
            </a:pPr>
            <a:r>
              <a:rPr lang="hu-HU" altLang="hu-HU" smtClean="0"/>
              <a:t>	DE-BTK történelem MNA</a:t>
            </a:r>
          </a:p>
          <a:p>
            <a:pPr marL="990600" lvl="1" indent="-533400" eaLnBrk="1" hangingPunct="1">
              <a:buFontTx/>
              <a:buNone/>
            </a:pPr>
            <a:r>
              <a:rPr lang="hu-HU" altLang="hu-HU" smtClean="0"/>
              <a:t>					        = 1 jelentkezés</a:t>
            </a:r>
          </a:p>
          <a:p>
            <a:pPr marL="990600" lvl="1" indent="-533400" eaLnBrk="1" hangingPunct="1">
              <a:buFontTx/>
              <a:buNone/>
            </a:pPr>
            <a:r>
              <a:rPr lang="hu-HU" altLang="hu-HU" smtClean="0"/>
              <a:t>	DE-BTK történelem MNK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19B87BF-3721-46B9-BBDF-993FE39E57F0}" type="slidenum">
              <a:rPr lang="hu-HU" altLang="hu-HU">
                <a:solidFill>
                  <a:srgbClr val="045C75"/>
                </a:solidFill>
              </a:rPr>
              <a:pPr eaLnBrk="1" hangingPunct="1"/>
              <a:t>16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0485" name="Picture 4" descr="MCj04339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5"/>
          <p:cNvSpPr>
            <a:spLocks/>
          </p:cNvSpPr>
          <p:nvPr/>
        </p:nvSpPr>
        <p:spPr bwMode="auto">
          <a:xfrm>
            <a:off x="5929313" y="4214813"/>
            <a:ext cx="215900" cy="1295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Eljárási díj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97813" cy="46878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hu-HU" altLang="hu-HU" sz="2800" smtClean="0">
                <a:solidFill>
                  <a:schemeClr val="accent1"/>
                </a:solidFill>
              </a:rPr>
              <a:t>Kiegészítő díj (2000 Ft)</a:t>
            </a:r>
            <a:r>
              <a:rPr lang="hu-HU" altLang="hu-HU" sz="280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800" smtClean="0"/>
              <a:t>	</a:t>
            </a:r>
            <a:r>
              <a:rPr lang="hu-HU" altLang="hu-HU" sz="2400" smtClean="0"/>
              <a:t>minden újabb jelentkezésért – OH (MNA+MNK=1 itt is), de max. 5 jelentkezés lehet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hu-HU" altLang="hu-HU" sz="2800" smtClean="0">
                <a:solidFill>
                  <a:schemeClr val="accent1"/>
                </a:solidFill>
              </a:rPr>
              <a:t>Külön eljárási díj (max. 4000 Ft)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800" smtClean="0"/>
              <a:t>	</a:t>
            </a:r>
            <a:r>
              <a:rPr lang="hu-HU" altLang="hu-HU" sz="2400" smtClean="0"/>
              <a:t>az intézmények kérhetik a felvételi vizsgák lebonyolításának költségeként</a:t>
            </a:r>
            <a:r>
              <a:rPr lang="hu-HU" altLang="hu-HU" sz="280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800" smtClean="0"/>
              <a:t>	</a:t>
            </a:r>
            <a:r>
              <a:rPr lang="hu-HU" altLang="hu-HU" sz="2400" smtClean="0"/>
              <a:t>(összeg az FFT-ben, csekket az intézmény küld, </a:t>
            </a:r>
            <a:br>
              <a:rPr lang="hu-HU" altLang="hu-HU" sz="2400" smtClean="0"/>
            </a:br>
            <a:r>
              <a:rPr lang="hu-HU" altLang="hu-HU" sz="2400" smtClean="0"/>
              <a:t>DE-BTK: 3000 Ft)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800" smtClean="0">
                <a:solidFill>
                  <a:srgbClr val="FF0000"/>
                </a:solidFill>
              </a:rPr>
              <a:t>www.felvi.hu </a:t>
            </a:r>
            <a:r>
              <a:rPr lang="hu-HU" altLang="hu-HU" sz="2800" smtClean="0"/>
              <a:t>– „Eljárásidíj-kalkulátor”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800" smtClean="0">
                <a:solidFill>
                  <a:schemeClr val="accent1"/>
                </a:solidFill>
              </a:rPr>
              <a:t>A felvételi eljárási díj be nem fizetése a meg nem fizetett jelentkezési helyek kizárását eredményezi!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2E84336-ECDB-4956-ADDE-4450BCA271DB}" type="slidenum">
              <a:rPr lang="hu-HU" altLang="hu-HU">
                <a:solidFill>
                  <a:srgbClr val="045C75"/>
                </a:solidFill>
              </a:rPr>
              <a:pPr eaLnBrk="1" hangingPunct="1"/>
              <a:t>17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1509" name="Picture 4" descr="MCj04339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Eljárási díj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500313"/>
            <a:ext cx="8388350" cy="4357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Az eljárási alapdíj (9.000 Ft) alól 50%-os kedvezményt kaphat az, aki hátrányos helyzetű vagy árva, stb.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			(alapdíj 50%-a = 4.500 Ft)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de!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az igazoló dokumentumot a jelentkezéssel együtt kell beküldenie és be kell fizetni a teljes díjat, jogosultság esetén 60 napon belül visszakapja az 50%-ot,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nyilatkozni kell az e-felvételi felületén a hátrányos helyzet tényéről,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 visszautaláshoz bankszámlaszámot kell megadni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D9DEB82-C891-4DE9-B20C-0002FC013F42}" type="slidenum">
              <a:rPr lang="hu-HU" altLang="hu-HU">
                <a:solidFill>
                  <a:srgbClr val="045C75"/>
                </a:solidFill>
              </a:rPr>
              <a:pPr eaLnBrk="1" hangingPunct="1"/>
              <a:t>18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2533" name="Picture 4" descr="MCj04339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E-jelentkezés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1200"/>
            <a:ext cx="8604250" cy="4616450"/>
          </a:xfrm>
        </p:spPr>
        <p:txBody>
          <a:bodyPr/>
          <a:lstStyle/>
          <a:p>
            <a:pPr eaLnBrk="1" hangingPunct="1"/>
            <a:r>
              <a:rPr lang="hu-HU" altLang="hu-HU" sz="2800" smtClean="0">
                <a:solidFill>
                  <a:srgbClr val="FF0000"/>
                </a:solidFill>
              </a:rPr>
              <a:t>www.felvi.hu </a:t>
            </a:r>
            <a:r>
              <a:rPr lang="hu-HU" altLang="hu-HU" sz="2800" smtClean="0"/>
              <a:t>– regisztráció </a:t>
            </a:r>
          </a:p>
          <a:p>
            <a:pPr lvl="1" eaLnBrk="1" hangingPunct="1"/>
            <a:r>
              <a:rPr lang="hu-HU" altLang="hu-HU" smtClean="0"/>
              <a:t>felhasználói név (azonosító)</a:t>
            </a:r>
          </a:p>
          <a:p>
            <a:pPr lvl="1" eaLnBrk="1" hangingPunct="1"/>
            <a:r>
              <a:rPr lang="hu-HU" altLang="hu-HU" smtClean="0"/>
              <a:t>jelszó</a:t>
            </a:r>
          </a:p>
          <a:p>
            <a:pPr lvl="1" eaLnBrk="1" hangingPunct="1"/>
            <a:r>
              <a:rPr lang="hu-HU" altLang="hu-HU" smtClean="0"/>
              <a:t>e-mail cím</a:t>
            </a:r>
          </a:p>
          <a:p>
            <a:pPr eaLnBrk="1" hangingPunct="1"/>
            <a:r>
              <a:rPr lang="hu-HU" altLang="hu-HU" sz="2800" smtClean="0"/>
              <a:t>A </a:t>
            </a:r>
            <a:r>
              <a:rPr lang="hu-HU" altLang="hu-HU" sz="2800" i="1" smtClean="0"/>
              <a:t>Szolgáltatások</a:t>
            </a:r>
            <a:r>
              <a:rPr lang="hu-HU" altLang="hu-HU" sz="2800" smtClean="0"/>
              <a:t> cím alatt található az E-felvételi – el kell fogadni a továbblépéshez a felhasználási feltételeket</a:t>
            </a:r>
          </a:p>
          <a:p>
            <a:pPr eaLnBrk="1" hangingPunct="1"/>
            <a:r>
              <a:rPr lang="hu-HU" altLang="hu-HU" sz="2800" smtClean="0">
                <a:solidFill>
                  <a:schemeClr val="accent1"/>
                </a:solidFill>
              </a:rPr>
              <a:t>Egyedi biztonsági kód </a:t>
            </a:r>
            <a:r>
              <a:rPr lang="hu-HU" altLang="hu-HU" sz="2800" smtClean="0"/>
              <a:t>– a</a:t>
            </a:r>
            <a:r>
              <a:rPr lang="hu-HU" altLang="hu-HU" sz="2800" smtClean="0">
                <a:solidFill>
                  <a:schemeClr val="accent1"/>
                </a:solidFill>
              </a:rPr>
              <a:t> </a:t>
            </a:r>
            <a:r>
              <a:rPr lang="hu-HU" altLang="hu-HU" sz="2800" smtClean="0"/>
              <a:t>rendszer automatikusan küldi, a további belépésekhez kell!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E70B23-62C6-4B7A-A8F3-511718921BE3}" type="slidenum">
              <a:rPr lang="hu-HU" altLang="hu-HU">
                <a:solidFill>
                  <a:srgbClr val="045C75"/>
                </a:solidFill>
              </a:rPr>
              <a:pPr eaLnBrk="1" hangingPunct="1"/>
              <a:t>19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3557" name="Picture 4" descr="MCj04369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669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543800" cy="900112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A BTK szakstruktúrája - 2014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4438"/>
            <a:ext cx="7543800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Font typeface="Wingdings" panose="05000000000000000000" pitchFamily="2" charset="2"/>
              <a:buNone/>
            </a:pPr>
            <a:r>
              <a:rPr lang="hu-HU" altLang="hu-HU" sz="1200" b="1" smtClean="0">
                <a:solidFill>
                  <a:srgbClr val="FF0000"/>
                </a:solidFill>
              </a:rPr>
              <a:t>BA 				Diszciplináris MA		Tanári MA	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andragógia			andragógia</a:t>
            </a:r>
            <a:r>
              <a:rPr lang="hu-HU" altLang="hu-HU" sz="1200" i="1" smtClean="0"/>
              <a:t>	</a:t>
            </a:r>
            <a:r>
              <a:rPr lang="hu-HU" altLang="hu-HU" sz="1200" smtClean="0"/>
              <a:t>		-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anglisztika			anglisztika, amerikanisztika 	angoltanár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germ. / német 		német nyelv, irodalom és kultúra	némettanár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germ. / néderlandisztika		-			-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kommunikáció- és méd.		kommunikáció- és médiatudomány	-</a:t>
            </a:r>
            <a:endParaRPr lang="hu-HU" altLang="hu-HU" sz="1200" i="1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magyar			magyar, finnugor 		magyartanár 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néprajz			néprajz			hon- és népismerettanár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>
                <a:solidFill>
                  <a:schemeClr val="accent1"/>
                </a:solidFill>
              </a:rPr>
              <a:t>(ókori nyelvek és kultúra)</a:t>
            </a:r>
            <a:r>
              <a:rPr lang="hu-HU" altLang="hu-HU" sz="1200" smtClean="0"/>
              <a:t>		klasszika-filológia		latintanár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pedagógia			neveléstudomány		pedagógiatanár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politológia			-			-</a:t>
            </a:r>
            <a:r>
              <a:rPr lang="hu-HU" altLang="hu-HU" sz="1200" i="1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pszichológia			pszichológia			-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romanisztika / francia 		-</a:t>
            </a:r>
            <a:r>
              <a:rPr lang="hu-HU" altLang="hu-HU" sz="1200" i="1" smtClean="0"/>
              <a:t> </a:t>
            </a:r>
            <a:r>
              <a:rPr lang="hu-HU" altLang="hu-HU" sz="1200" smtClean="0"/>
              <a:t>			franciatanár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romanisztika / olasz		-			-</a:t>
            </a:r>
            <a:r>
              <a:rPr lang="hu-HU" altLang="hu-HU" sz="1200" i="1" smtClean="0"/>
              <a:t>  </a:t>
            </a:r>
            <a:r>
              <a:rPr lang="hu-HU" altLang="hu-HU" sz="1200" smtClean="0"/>
              <a:t>		</a:t>
            </a:r>
            <a:endParaRPr lang="hu-HU" altLang="hu-HU" sz="1200" i="1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szabad bölcsészet		filozófia, esztétika		-	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szlavisztika / orosz		szlavisztika / orosz	</a:t>
            </a:r>
            <a:r>
              <a:rPr lang="hu-HU" altLang="hu-HU" sz="1200" i="1" smtClean="0"/>
              <a:t> </a:t>
            </a:r>
            <a:r>
              <a:rPr lang="hu-HU" altLang="hu-HU" sz="1200" smtClean="0"/>
              <a:t>	orosztanár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szociális munka		szociálpolitika		-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szociológia			szociológia			-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történelem			történelem			történelemtanár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				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				____________________</a:t>
            </a:r>
          </a:p>
          <a:p>
            <a:pPr lvl="4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			hungarológia		 </a:t>
            </a:r>
          </a:p>
          <a:p>
            <a:pPr lvl="4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			digitális bölcsészet</a:t>
            </a:r>
          </a:p>
          <a:p>
            <a:pPr lvl="4" eaLnBrk="1" hangingPunct="1"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hu-HU" altLang="hu-HU" sz="1200" smtClean="0"/>
              <a:t>			fordító és tolmács 		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3D4BCAA-6F36-4590-81DB-D2447C75409E}" type="slidenum">
              <a:rPr lang="hu-HU" altLang="hu-HU">
                <a:solidFill>
                  <a:srgbClr val="045C75"/>
                </a:solidFill>
              </a:rPr>
              <a:pPr eaLnBrk="1" hangingPunct="1"/>
              <a:t>2</a:t>
            </a:fld>
            <a:endParaRPr lang="hu-HU" altLang="hu-HU">
              <a:solidFill>
                <a:srgbClr val="045C75"/>
              </a:solidFill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1071563" y="150018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3357563" y="1500188"/>
            <a:ext cx="0" cy="515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6429375" y="1500188"/>
            <a:ext cx="0" cy="515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4579" name="Tartalom helye 4" descr="Efelv_biztonsagi kod_p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4563"/>
            <a:ext cx="9123363" cy="269398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6018A91-EEBE-41D8-AE0D-7B70E46910D9}" type="slidenum">
              <a:rPr lang="hu-HU" altLang="hu-HU">
                <a:solidFill>
                  <a:srgbClr val="045C75"/>
                </a:solidFill>
              </a:rPr>
              <a:pPr eaLnBrk="1" hangingPunct="1"/>
              <a:t>20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/>
          <a:lstStyle/>
          <a:p>
            <a:pPr eaLnBrk="1" hangingPunct="1"/>
            <a:r>
              <a:rPr lang="hu-HU" altLang="hu-HU" smtClean="0"/>
              <a:t>E-jelentkezés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35342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Előnye: hibás kitöltést nem enged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Dokumentum csatolás: elektronikusan, vagy postai úton is lehet (felvételi azonosító!)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Eljárási díj: csak </a:t>
            </a:r>
            <a:r>
              <a:rPr lang="hu-HU" altLang="hu-HU" sz="2400" smtClean="0">
                <a:solidFill>
                  <a:schemeClr val="accent1"/>
                </a:solidFill>
              </a:rPr>
              <a:t>bankkártyás fizetéssel vagy átutalással</a:t>
            </a:r>
            <a:r>
              <a:rPr lang="hu-HU" altLang="hu-HU" sz="2400" smtClean="0"/>
              <a:t> (közlemény rovatba írva a felvételi azonosító számot és a bizonylat másolatát az OH-nak megküldve) - határidők: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u-HU" altLang="hu-HU" smtClean="0">
                <a:solidFill>
                  <a:srgbClr val="FF0000"/>
                </a:solidFill>
              </a:rPr>
              <a:t>		2015. február 15.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>
                <a:solidFill>
                  <a:schemeClr val="accent1"/>
                </a:solidFill>
              </a:rPr>
              <a:t>Hitelesíteni kell</a:t>
            </a:r>
            <a:r>
              <a:rPr lang="hu-HU" altLang="hu-HU" sz="2400" smtClean="0"/>
              <a:t>, anélkül érvénytelen!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Ügyfélkapu regisztrációval (okmányirodákban, de! ideiglenes regisztráció nem elég)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Hitelesítő adatlap (nyomtatvány kinyomtatás, aláírása, postázása, határidő: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>
                <a:solidFill>
                  <a:srgbClr val="FF0000"/>
                </a:solidFill>
              </a:rPr>
              <a:t>2015. február 23.</a:t>
            </a:r>
            <a:endParaRPr lang="hu-HU" altLang="hu-HU" sz="2400" smtClean="0">
              <a:solidFill>
                <a:schemeClr val="accent1"/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AE231AC-D4E0-484A-AA88-B2C6DFF9EA9F}" type="slidenum">
              <a:rPr lang="hu-HU" altLang="hu-HU">
                <a:solidFill>
                  <a:srgbClr val="045C75"/>
                </a:solidFill>
              </a:rPr>
              <a:pPr eaLnBrk="1" hangingPunct="1"/>
              <a:t>21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5605" name="Picture 4" descr="MCj04369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669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6627" name="Tartalom helye 4" descr="Kati_0_menupont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1714500"/>
            <a:ext cx="9163050" cy="39941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ECA5B9-7A74-4318-929C-DF8E1893EFFF}" type="slidenum">
              <a:rPr lang="hu-HU" altLang="hu-HU">
                <a:solidFill>
                  <a:srgbClr val="045C75"/>
                </a:solidFill>
              </a:rPr>
              <a:pPr eaLnBrk="1" hangingPunct="1"/>
              <a:t>22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7651" name="Tartalom helye 4" descr="Efelv_p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214563"/>
            <a:ext cx="8786812" cy="292893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1537A1-B94C-4D2C-80D4-7A95D6874EB2}" type="slidenum">
              <a:rPr lang="hu-HU" altLang="hu-HU">
                <a:solidFill>
                  <a:srgbClr val="045C75"/>
                </a:solidFill>
              </a:rPr>
              <a:pPr eaLnBrk="1" hangingPunct="1"/>
              <a:t>23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769100" cy="1431925"/>
          </a:xfrm>
        </p:spPr>
        <p:txBody>
          <a:bodyPr/>
          <a:lstStyle/>
          <a:p>
            <a:pPr eaLnBrk="1" hangingPunct="1"/>
            <a:r>
              <a:rPr lang="hu-HU" altLang="hu-HU" smtClean="0"/>
              <a:t>Jelentkezés kitöltése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1200"/>
            <a:ext cx="842486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Személyes adatok, elérhetőségek : lakcím, telefon, e-mail, stb.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Jelentkezési helyek a kért elbírált sorrendben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u-HU" altLang="hu-HU" sz="2000" smtClean="0"/>
              <a:t>intézmény, kar betűkódja, szak, képzési szint, munkarend, fin. forma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80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Pl: 	1. DE-BTK   történelem      MNA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		2. DE-BTK   történelem      MNK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		3. DE-BTK tanár-történelemtanár MNA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		4. DE-BTK tanár-történelemtanár MNK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z="2400" smtClean="0"/>
              <a:t>			</a:t>
            </a:r>
            <a:endParaRPr lang="hu-HU" altLang="hu-HU" sz="2000" smtClean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467C1CE-A55C-4B10-9D71-95F51DCEBE79}" type="slidenum">
              <a:rPr lang="hu-HU" altLang="hu-HU">
                <a:solidFill>
                  <a:srgbClr val="045C75"/>
                </a:solidFill>
              </a:rPr>
              <a:pPr eaLnBrk="1" hangingPunct="1"/>
              <a:t>24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28677" name="Picture 4" descr="MCj02955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4716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5429250" y="3786188"/>
            <a:ext cx="3571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2286000" y="3714750"/>
            <a:ext cx="214313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1285875" y="3786188"/>
            <a:ext cx="500063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3857625" y="37861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5072063" y="3786188"/>
            <a:ext cx="46037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5786438" y="3857625"/>
            <a:ext cx="15113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9699" name="Tartalom helye 4" descr="Efelv_jelentkezes felvetele_p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571500"/>
            <a:ext cx="5770562" cy="58245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BEB923-0663-4001-AEC9-AA5CE10D3534}" type="slidenum">
              <a:rPr lang="hu-HU" altLang="hu-HU">
                <a:solidFill>
                  <a:srgbClr val="045C75"/>
                </a:solidFill>
              </a:rPr>
              <a:pPr eaLnBrk="1" hangingPunct="1"/>
              <a:t>25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7056438" cy="1431925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>Jelentkezés kitöltése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1200"/>
            <a:ext cx="8459787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/>
              <a:t>Középiskolai tanulmányokra vonatkozó adatok – csak akkor, ha alapképzésre, osztatlan egységes képzésre vagy FOSZK-ra is jelentkezik!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Nyilatkozat felsőoktatási intézményben folytatott tanulmányokról– az elhasznált államilag támogatott félévek számáról kell nyilatkozni, az utolsó megkezdett /megkezdendő félév is szerepjen!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Többletpontok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597BD5-098D-43FD-AACB-B1E6ED6A05E5}" type="slidenum">
              <a:rPr lang="hu-HU" altLang="hu-HU">
                <a:solidFill>
                  <a:srgbClr val="045C75"/>
                </a:solidFill>
              </a:rPr>
              <a:pPr eaLnBrk="1" hangingPunct="1"/>
              <a:t>26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30725" name="Picture 4" descr="MCj02955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4716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Mit kell csatolni a jelentkezéshez?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604250" cy="4752975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A már rendelkezésre álló és pontszámítás alapjául szolgáló dokumentum </a:t>
            </a:r>
            <a:r>
              <a:rPr lang="hu-HU" altLang="hu-HU" sz="2800" smtClean="0">
                <a:solidFill>
                  <a:schemeClr val="accent1"/>
                </a:solidFill>
              </a:rPr>
              <a:t>másolatát</a:t>
            </a:r>
            <a:r>
              <a:rPr lang="hu-HU" altLang="hu-HU" sz="2800" smtClean="0"/>
              <a:t> (pl. nyelvvizsga-bizonyítvány).</a:t>
            </a:r>
          </a:p>
          <a:p>
            <a:pPr eaLnBrk="1" hangingPunct="1"/>
            <a:r>
              <a:rPr lang="hu-HU" altLang="hu-HU" sz="2800" smtClean="0"/>
              <a:t>Ha nem rendelkezik még az előírt dokumentummal</a:t>
            </a:r>
          </a:p>
          <a:p>
            <a:pPr lvl="1" eaLnBrk="1" hangingPunct="1">
              <a:buFontTx/>
              <a:buNone/>
            </a:pPr>
            <a:r>
              <a:rPr lang="hu-HU" altLang="hu-HU" smtClean="0"/>
              <a:t>a végső dokumentum pótlás határideje: </a:t>
            </a:r>
          </a:p>
          <a:p>
            <a:pPr lvl="1" eaLnBrk="1" hangingPunct="1">
              <a:buFontTx/>
              <a:buNone/>
            </a:pPr>
            <a:r>
              <a:rPr lang="hu-HU" altLang="hu-HU" smtClean="0">
                <a:solidFill>
                  <a:srgbClr val="FF0000"/>
                </a:solidFill>
              </a:rPr>
              <a:t>				2015. július 9.</a:t>
            </a:r>
            <a:r>
              <a:rPr lang="hu-HU" altLang="hu-HU" smtClean="0">
                <a:solidFill>
                  <a:schemeClr val="accent1"/>
                </a:solidFill>
              </a:rPr>
              <a:t> </a:t>
            </a:r>
          </a:p>
          <a:p>
            <a:pPr eaLnBrk="1" hangingPunct="1"/>
            <a:r>
              <a:rPr lang="hu-HU" altLang="hu-HU" sz="2800" smtClean="0"/>
              <a:t>Dokumentummásolatokat csak egy példányban!</a:t>
            </a:r>
          </a:p>
          <a:p>
            <a:pPr eaLnBrk="1" hangingPunct="1"/>
            <a:r>
              <a:rPr lang="hu-HU" altLang="hu-HU" sz="2800" smtClean="0"/>
              <a:t>Később küldött másolaton a felvételi azonosító legyen rajta!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7430E9C-DD1B-4E69-994E-D510F46244EF}" type="slidenum">
              <a:rPr lang="hu-HU" altLang="hu-HU">
                <a:solidFill>
                  <a:srgbClr val="045C75"/>
                </a:solidFill>
              </a:rPr>
              <a:pPr eaLnBrk="1" hangingPunct="1"/>
              <a:t>27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31749" name="Picture 4" descr="MCj04326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88913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7783512" cy="1431925"/>
          </a:xfrm>
        </p:spPr>
        <p:txBody>
          <a:bodyPr/>
          <a:lstStyle/>
          <a:p>
            <a:pPr eaLnBrk="1" hangingPunct="1"/>
            <a:r>
              <a:rPr lang="hu-HU" altLang="hu-HU" smtClean="0"/>
              <a:t>Bemeneti feltételek (FFT!)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748712" cy="5084762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Bemeneti szakok </a:t>
            </a:r>
            <a:r>
              <a:rPr lang="hu-HU" altLang="hu-HU" sz="2800" smtClean="0">
                <a:solidFill>
                  <a:schemeClr val="accent1"/>
                </a:solidFill>
              </a:rPr>
              <a:t>teljes kreditértékkel</a:t>
            </a:r>
            <a:r>
              <a:rPr lang="hu-HU" altLang="hu-HU" sz="2800" smtClean="0"/>
              <a:t>– elég az oklevél fénymásolat</a:t>
            </a:r>
          </a:p>
          <a:p>
            <a:pPr eaLnBrk="1" hangingPunct="1"/>
            <a:r>
              <a:rPr lang="hu-HU" altLang="hu-HU" sz="2800" smtClean="0">
                <a:solidFill>
                  <a:schemeClr val="accent1"/>
                </a:solidFill>
              </a:rPr>
              <a:t>Meghatározott kreditek teljesítésével</a:t>
            </a:r>
            <a:r>
              <a:rPr lang="hu-HU" altLang="hu-HU" sz="2800" smtClean="0"/>
              <a:t> figyelembe vehető szakok – </a:t>
            </a:r>
            <a:r>
              <a:rPr lang="hu-HU" altLang="hu-HU" sz="2800" smtClean="0">
                <a:solidFill>
                  <a:schemeClr val="accent1"/>
                </a:solidFill>
              </a:rPr>
              <a:t>kreditelismerési eljárás</a:t>
            </a:r>
            <a:r>
              <a:rPr lang="hu-HU" altLang="hu-HU" sz="2800" smtClean="0"/>
              <a:t> lefolytatását kell kérni az adott kartól</a:t>
            </a:r>
          </a:p>
          <a:p>
            <a:pPr lvl="1" eaLnBrk="1" hangingPunct="1"/>
            <a:r>
              <a:rPr lang="hu-HU" altLang="hu-HU" smtClean="0"/>
              <a:t>nem a felvételi eljárás része, a hallgatónak kell kezdeményeznie (DE-BTK határidő: </a:t>
            </a:r>
            <a:r>
              <a:rPr lang="hu-HU" altLang="hu-HU" smtClean="0">
                <a:solidFill>
                  <a:srgbClr val="FF0000"/>
                </a:solidFill>
              </a:rPr>
              <a:t>2015. május 31.</a:t>
            </a:r>
            <a:r>
              <a:rPr lang="hu-HU" altLang="hu-HU" smtClean="0"/>
              <a:t>)</a:t>
            </a:r>
          </a:p>
          <a:p>
            <a:pPr lvl="1" eaLnBrk="1" hangingPunct="1"/>
            <a:r>
              <a:rPr lang="hu-HU" altLang="hu-HU" smtClean="0"/>
              <a:t>intézménynek beküldeni a leckekönyv / oklevélmelléklet fénymásolatot</a:t>
            </a:r>
          </a:p>
          <a:p>
            <a:pPr lvl="1" eaLnBrk="1" hangingPunct="1"/>
            <a:r>
              <a:rPr lang="hu-HU" altLang="hu-HU" smtClean="0"/>
              <a:t>a kapott határozatot </a:t>
            </a:r>
            <a:r>
              <a:rPr lang="hu-HU" altLang="hu-HU" smtClean="0">
                <a:solidFill>
                  <a:srgbClr val="FF0000"/>
                </a:solidFill>
              </a:rPr>
              <a:t>2015. július 9-ig</a:t>
            </a:r>
            <a:r>
              <a:rPr lang="hu-HU" altLang="hu-HU" smtClean="0"/>
              <a:t> be kell küldeni az OH-nak 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2FD5FE-46AA-41F1-8C93-AB7219807E8C}" type="slidenum">
              <a:rPr lang="hu-HU" altLang="hu-HU">
                <a:solidFill>
                  <a:srgbClr val="045C75"/>
                </a:solidFill>
              </a:rPr>
              <a:pPr eaLnBrk="1" hangingPunct="1"/>
              <a:t>28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Mikor érvényes a jelentkezés?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604250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Ha a </a:t>
            </a:r>
            <a:r>
              <a:rPr lang="hu-HU" altLang="hu-HU" sz="2800" smtClean="0">
                <a:solidFill>
                  <a:schemeClr val="accent1"/>
                </a:solidFill>
              </a:rPr>
              <a:t>megfelelő</a:t>
            </a:r>
            <a:r>
              <a:rPr lang="hu-HU" altLang="hu-HU" sz="2800" smtClean="0"/>
              <a:t> jelentkezési lapon, elektronikus felületen nyújtotta be a jelentkezését (2012. évi általános eljárás)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megadta a kötelezően megjelölt adatokat,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legalább egy jelentkezési helyet megjelölt,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a jelentkezési lapot </a:t>
            </a:r>
            <a:r>
              <a:rPr lang="hu-HU" altLang="hu-HU" sz="2800" smtClean="0">
                <a:solidFill>
                  <a:schemeClr val="accent1"/>
                </a:solidFill>
              </a:rPr>
              <a:t>aláírta</a:t>
            </a:r>
            <a:r>
              <a:rPr lang="hu-HU" altLang="hu-HU" sz="2800" smtClean="0"/>
              <a:t>, E-felvételinél hitelesítette a jelentkezését (ügyfélkapu vagy hitelesítő adatlap beküldése),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>
                <a:solidFill>
                  <a:schemeClr val="accent1"/>
                </a:solidFill>
              </a:rPr>
              <a:t>Befizette</a:t>
            </a:r>
            <a:r>
              <a:rPr lang="hu-HU" altLang="hu-HU" sz="2800" smtClean="0"/>
              <a:t>, </a:t>
            </a:r>
            <a:r>
              <a:rPr lang="hu-HU" altLang="hu-HU" sz="2800" smtClean="0">
                <a:solidFill>
                  <a:schemeClr val="accent1"/>
                </a:solidFill>
              </a:rPr>
              <a:t>átutalta</a:t>
            </a:r>
            <a:r>
              <a:rPr lang="hu-HU" altLang="hu-HU" sz="2800" smtClean="0"/>
              <a:t> az eljárási díjakat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smtClean="0"/>
              <a:t>Tanács: fénymásolat készítése, ajánlott küldemény, ne az utolsó napon!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800" smtClean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EE1CE0-58F9-4271-8F63-AB26BBAADF10}" type="slidenum">
              <a:rPr lang="hu-HU" altLang="hu-HU">
                <a:solidFill>
                  <a:srgbClr val="045C75"/>
                </a:solidFill>
              </a:rPr>
              <a:pPr eaLnBrk="1" hangingPunct="1"/>
              <a:t>29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33797" name="Picture 4" descr="MCj043471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073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66825"/>
          </a:xfrm>
        </p:spPr>
        <p:txBody>
          <a:bodyPr/>
          <a:lstStyle/>
          <a:p>
            <a:pPr eaLnBrk="1" hangingPunct="1"/>
            <a:r>
              <a:rPr lang="hu-HU" altLang="hu-HU" smtClean="0"/>
              <a:t>Bemeneti feltételek</a:t>
            </a:r>
          </a:p>
        </p:txBody>
      </p:sp>
      <p:graphicFrame>
        <p:nvGraphicFramePr>
          <p:cNvPr id="266299" name="Group 59"/>
          <p:cNvGraphicFramePr>
            <a:graphicFrameLocks noGrp="1"/>
          </p:cNvGraphicFramePr>
          <p:nvPr>
            <p:ph type="tbl" idx="1"/>
          </p:nvPr>
        </p:nvGraphicFramePr>
        <p:xfrm>
          <a:off x="714375" y="1785938"/>
          <a:ext cx="8064500" cy="4665662"/>
        </p:xfrm>
        <a:graphic>
          <a:graphicData uri="http://schemas.openxmlformats.org/drawingml/2006/table">
            <a:tbl>
              <a:tblPr/>
              <a:tblGrid>
                <a:gridCol w="268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Mesterszak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Teljes kreditértékű oklevél,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vagy: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Amerikanisztika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Anglisztika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anglisztika minor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angol felsőfokú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Andragógia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Andragógia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Pedagógia, pszichológia, pedagógus szakképzettség + 30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(10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bölcsész, 20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Ped-pszich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Anglisztika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Anglisztika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anglisztika minor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angol felsőfokú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Digitális bölcsészet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Magyar, történelem, néprajz, szabad bölcsészet, anglisztika, germanisztika,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romanisztika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szlavisztika,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kommunilkáció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szociológia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angol középfokú C nyelvvizsga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FE68A74-B5C5-43D2-8902-66F28797272F}" type="slidenum">
              <a:rPr lang="hu-HU" altLang="hu-HU">
                <a:solidFill>
                  <a:srgbClr val="045C75"/>
                </a:solidFill>
              </a:rPr>
              <a:pPr eaLnBrk="1" hangingPunct="1"/>
              <a:t>3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pPr eaLnBrk="1" hangingPunct="1"/>
            <a:r>
              <a:rPr lang="hu-HU" altLang="hu-HU" smtClean="0"/>
              <a:t>A jelentkezési sorrend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8532812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/>
              <a:t>Egy jelentkező egy felvételi eljárásban csak egy helyre vehető fel – ezért fontos!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A rangsorban szereplő első olyan helyre lesz felvéve, ahová elég a pontszáma.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Azt írja előre, ahová leginkább szeretne bekerülni!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solidFill>
                  <a:schemeClr val="accent1"/>
                </a:solidFill>
              </a:rPr>
              <a:t>1 alkalommal módosítható a sorrend</a:t>
            </a:r>
            <a:r>
              <a:rPr lang="hu-HU" altLang="hu-HU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solidFill>
                  <a:srgbClr val="FF0000"/>
                </a:solidFill>
              </a:rPr>
              <a:t>2015. július 9-ig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>
                <a:cs typeface="Tahoma" panose="020B0604030504040204" pitchFamily="34" charset="0"/>
              </a:rPr>
              <a:t>≠ </a:t>
            </a:r>
            <a:r>
              <a:rPr lang="hu-HU" altLang="hu-HU" sz="2200" smtClean="0"/>
              <a:t>újabb jelentkezési hely megjelölése!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200" smtClean="0"/>
              <a:t>a módosítás már nem módosítható vissza vagy tovább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u-HU" altLang="hu-HU" smtClean="0">
                <a:solidFill>
                  <a:srgbClr val="FF0000"/>
                </a:solidFill>
              </a:rPr>
              <a:t>www.felvi.hu</a:t>
            </a:r>
            <a:r>
              <a:rPr lang="hu-HU" altLang="hu-HU" smtClean="0">
                <a:solidFill>
                  <a:schemeClr val="accent1"/>
                </a:solidFill>
              </a:rPr>
              <a:t> </a:t>
            </a:r>
            <a:r>
              <a:rPr lang="hu-HU" altLang="hu-HU" smtClean="0"/>
              <a:t>–</a:t>
            </a:r>
            <a:r>
              <a:rPr lang="hu-HU" altLang="hu-HU" smtClean="0">
                <a:solidFill>
                  <a:schemeClr val="accent1"/>
                </a:solidFill>
              </a:rPr>
              <a:t> </a:t>
            </a:r>
            <a:r>
              <a:rPr lang="hu-HU" altLang="hu-HU" smtClean="0"/>
              <a:t>Kérvénytár (nyomtatványok adatmódosításhoz, sorrendmódosításhoz, stb.)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mtClean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FFFE9FC-13CE-44CB-A79D-F429AF0F7E50}" type="slidenum">
              <a:rPr lang="hu-HU" altLang="hu-HU">
                <a:solidFill>
                  <a:srgbClr val="045C75"/>
                </a:solidFill>
              </a:rPr>
              <a:pPr eaLnBrk="1" hangingPunct="1"/>
              <a:t>30</a:t>
            </a:fld>
            <a:endParaRPr lang="hu-HU" altLang="hu-HU">
              <a:solidFill>
                <a:srgbClr val="045C75"/>
              </a:solidFill>
            </a:endParaRPr>
          </a:p>
        </p:txBody>
      </p:sp>
      <p:pic>
        <p:nvPicPr>
          <p:cNvPr id="34821" name="Picture 4" descr="MCj03981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543800" cy="1036638"/>
          </a:xfrm>
        </p:spPr>
        <p:txBody>
          <a:bodyPr/>
          <a:lstStyle/>
          <a:p>
            <a:pPr eaLnBrk="1" hangingPunct="1"/>
            <a:r>
              <a:rPr lang="hu-HU" altLang="hu-HU" smtClean="0"/>
              <a:t>Nem vehető fel az, aki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72450" cy="501332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nem szerzi meg az oklevelet/igazolást legkésőbb </a:t>
            </a:r>
            <a:r>
              <a:rPr lang="hu-HU" altLang="hu-HU" sz="2400" smtClean="0">
                <a:solidFill>
                  <a:srgbClr val="FF0000"/>
                </a:solidFill>
              </a:rPr>
              <a:t>júl. 9-ig</a:t>
            </a:r>
          </a:p>
          <a:p>
            <a:pPr eaLnBrk="1" hangingPunct="1"/>
            <a:r>
              <a:rPr lang="hu-HU" altLang="hu-HU" sz="2400" smtClean="0"/>
              <a:t>az előírt felvételi vizsga bármely részén nem jelenik meg</a:t>
            </a:r>
          </a:p>
          <a:p>
            <a:pPr eaLnBrk="1" hangingPunct="1"/>
            <a:r>
              <a:rPr lang="hu-HU" altLang="hu-HU" sz="2400" smtClean="0"/>
              <a:t>az intézmények által megszabott vizsgadíjat nem fizeti meg</a:t>
            </a:r>
          </a:p>
          <a:p>
            <a:pPr eaLnBrk="1" hangingPunct="1"/>
            <a:r>
              <a:rPr lang="hu-HU" altLang="hu-HU" sz="2400" smtClean="0"/>
              <a:t>ha oklevele nem teljes kreditértékkel számítható be és a </a:t>
            </a:r>
          </a:p>
          <a:p>
            <a:pPr lvl="1" eaLnBrk="1" hangingPunct="1"/>
            <a:r>
              <a:rPr lang="hu-HU" altLang="hu-HU" smtClean="0"/>
              <a:t>kreditelismerési eljárás eredménye elutasító, vagy</a:t>
            </a:r>
          </a:p>
          <a:p>
            <a:pPr lvl="1" eaLnBrk="1" hangingPunct="1"/>
            <a:r>
              <a:rPr lang="hu-HU" altLang="hu-HU" smtClean="0"/>
              <a:t>a pozitív kreditelismerési határozatot nem küldi be az OH-nak a megadott határidőig</a:t>
            </a:r>
          </a:p>
          <a:p>
            <a:pPr eaLnBrk="1" hangingPunct="1"/>
            <a:r>
              <a:rPr lang="hu-HU" altLang="hu-HU" sz="2400" smtClean="0"/>
              <a:t>nem felel meg a jogszabályban előírt egyéb bemeneti feltételnek</a:t>
            </a:r>
            <a:r>
              <a:rPr lang="hu-HU" altLang="hu-HU" sz="2800" smtClean="0"/>
              <a:t> </a:t>
            </a:r>
            <a:r>
              <a:rPr lang="hu-HU" altLang="hu-HU" sz="2000" smtClean="0"/>
              <a:t>(pl: második tanári szak – idegen nyelv – nincs felsőfokú C típusú nyelvvizsgája az adott nyelvből) </a:t>
            </a:r>
          </a:p>
          <a:p>
            <a:pPr lvl="1" eaLnBrk="1" hangingPunct="1"/>
            <a:endParaRPr lang="hu-HU" altLang="hu-HU" sz="2000" smtClean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8C67383-3355-46F5-8622-6F8AEB06F227}" type="slidenum">
              <a:rPr lang="hu-HU" altLang="hu-HU">
                <a:solidFill>
                  <a:srgbClr val="045C75"/>
                </a:solidFill>
              </a:rPr>
              <a:pPr eaLnBrk="1" hangingPunct="1"/>
              <a:t>31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Leggyakoribb jelentkezési hibák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786063"/>
            <a:ext cx="7681913" cy="3595687"/>
          </a:xfrm>
        </p:spPr>
        <p:txBody>
          <a:bodyPr/>
          <a:lstStyle/>
          <a:p>
            <a:pPr eaLnBrk="1" hangingPunct="1"/>
            <a:r>
              <a:rPr lang="hu-HU" altLang="hu-HU" smtClean="0"/>
              <a:t>Pszichológia mesterszakra jelentkeznek nem pszichológia alapszakos tanulmányok után</a:t>
            </a:r>
          </a:p>
          <a:p>
            <a:pPr eaLnBrk="1" hangingPunct="1"/>
            <a:r>
              <a:rPr lang="hu-HU" altLang="hu-HU" smtClean="0"/>
              <a:t>Alapszakos diplomával egyszakos levelező tagozatos tanárképzésre jelentkeznek</a:t>
            </a:r>
          </a:p>
          <a:p>
            <a:pPr eaLnBrk="1" hangingPunct="1"/>
            <a:r>
              <a:rPr lang="hu-HU" altLang="hu-HU" smtClean="0"/>
              <a:t>Alapszakos (BA) tanulmányokat egyeteminek írják</a:t>
            </a:r>
          </a:p>
          <a:p>
            <a:pPr eaLnBrk="1" hangingPunct="1"/>
            <a:endParaRPr lang="hu-HU" altLang="hu-HU" smtClean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E43A76-872B-4218-9316-B9E0A967702C}" type="slidenum">
              <a:rPr lang="hu-HU" altLang="hu-HU">
                <a:solidFill>
                  <a:srgbClr val="045C75"/>
                </a:solidFill>
              </a:rPr>
              <a:pPr eaLnBrk="1" hangingPunct="1"/>
              <a:t>32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FE96B5-F4A3-4267-ADD7-4DE51C3ABF98}" type="slidenum">
              <a:rPr lang="hu-HU" altLang="hu-HU">
                <a:solidFill>
                  <a:srgbClr val="045C75"/>
                </a:solidFill>
              </a:rPr>
              <a:pPr eaLnBrk="1" hangingPunct="1"/>
              <a:t>33</a:t>
            </a:fld>
            <a:endParaRPr lang="hu-HU" altLang="hu-HU">
              <a:solidFill>
                <a:srgbClr val="045C75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357188"/>
            <a:ext cx="7543800" cy="1431925"/>
          </a:xfrm>
        </p:spPr>
        <p:txBody>
          <a:bodyPr/>
          <a:lstStyle/>
          <a:p>
            <a:pPr eaLnBrk="1" hangingPunct="1"/>
            <a:r>
              <a:rPr lang="hu-HU" altLang="hu-HU" smtClean="0"/>
              <a:t>Legfontosabb határidők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2000250"/>
            <a:ext cx="7543800" cy="4114800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FF0000"/>
                </a:solidFill>
              </a:rPr>
              <a:t>február 15. </a:t>
            </a:r>
            <a:r>
              <a:rPr lang="hu-HU" altLang="hu-HU" smtClean="0"/>
              <a:t>– jelentkezési határidő és befizetési határidő</a:t>
            </a:r>
          </a:p>
          <a:p>
            <a:pPr eaLnBrk="1" hangingPunct="1"/>
            <a:r>
              <a:rPr lang="hu-HU" altLang="hu-HU" smtClean="0">
                <a:solidFill>
                  <a:srgbClr val="FF0000"/>
                </a:solidFill>
              </a:rPr>
              <a:t>február 23. </a:t>
            </a:r>
            <a:r>
              <a:rPr lang="hu-HU" altLang="hu-HU" smtClean="0"/>
              <a:t>– hitelesítési határidő</a:t>
            </a:r>
          </a:p>
          <a:p>
            <a:pPr eaLnBrk="1" hangingPunct="1"/>
            <a:r>
              <a:rPr lang="hu-HU" altLang="hu-HU" smtClean="0">
                <a:solidFill>
                  <a:srgbClr val="FF0000"/>
                </a:solidFill>
              </a:rPr>
              <a:t>július 9. </a:t>
            </a:r>
            <a:r>
              <a:rPr lang="hu-HU" altLang="hu-HU" smtClean="0"/>
              <a:t>– dokumentum pótlás végső határideje</a:t>
            </a:r>
          </a:p>
          <a:p>
            <a:pPr eaLnBrk="1" hangingPunct="1"/>
            <a:r>
              <a:rPr lang="hu-HU" altLang="hu-HU" smtClean="0">
                <a:solidFill>
                  <a:srgbClr val="FF0000"/>
                </a:solidFill>
              </a:rPr>
              <a:t>július 23. </a:t>
            </a:r>
            <a:r>
              <a:rPr lang="hu-HU" altLang="hu-HU" smtClean="0"/>
              <a:t>– vonalhúzás </a:t>
            </a:r>
          </a:p>
          <a:p>
            <a:pPr eaLnBrk="1" hangingPunct="1"/>
            <a:r>
              <a:rPr lang="hu-HU" altLang="hu-HU" smtClean="0">
                <a:solidFill>
                  <a:srgbClr val="FF0000"/>
                </a:solidFill>
              </a:rPr>
              <a:t>augusztus 24. </a:t>
            </a:r>
            <a:r>
              <a:rPr lang="hu-HU" altLang="hu-HU" smtClean="0"/>
              <a:t>- jogorvoslat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142287" cy="1431925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További információk: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889375" cy="3600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400" b="1" smtClean="0"/>
              <a:t>Jelentkezési határidő: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400" smtClean="0"/>
              <a:t>2015. február 15.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z="2400" smtClean="0"/>
          </a:p>
          <a:p>
            <a:pPr eaLnBrk="1" hangingPunct="1">
              <a:buFontTx/>
              <a:buChar char="-"/>
            </a:pPr>
            <a:endParaRPr lang="hu-HU" altLang="hu-HU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700" smtClean="0"/>
              <a:t>www.felvi.hu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700" smtClean="0"/>
              <a:t>btk.unideb.hu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700" smtClean="0"/>
              <a:t>tanarkepzes.unideb.hu</a:t>
            </a:r>
          </a:p>
          <a:p>
            <a:pPr eaLnBrk="1" hangingPunct="1">
              <a:buFontTx/>
              <a:buChar char="-"/>
            </a:pPr>
            <a:endParaRPr lang="hu-HU" altLang="hu-HU" sz="27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z="3600" smtClean="0"/>
          </a:p>
        </p:txBody>
      </p:sp>
      <p:pic>
        <p:nvPicPr>
          <p:cNvPr id="38916" name="Picture 9" descr="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3949700" cy="3267075"/>
          </a:xfrm>
          <a:noFill/>
        </p:spPr>
      </p:pic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3D81ED3-66EC-45C2-8879-AADE4FEE3D7F}" type="slidenum">
              <a:rPr lang="hu-HU" altLang="hu-HU">
                <a:solidFill>
                  <a:srgbClr val="045C75"/>
                </a:solidFill>
              </a:rPr>
              <a:pPr eaLnBrk="1" hangingPunct="1"/>
              <a:t>34</a:t>
            </a:fld>
            <a:endParaRPr lang="hu-HU" altLang="hu-HU">
              <a:solidFill>
                <a:srgbClr val="045C75"/>
              </a:solidFill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1066800" y="4292600"/>
            <a:ext cx="7543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hu-H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hu-H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hu-HU" sz="3200" dirty="0"/>
              <a:t>Köszönöm a figyelmüket!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66825"/>
          </a:xfrm>
        </p:spPr>
        <p:txBody>
          <a:bodyPr/>
          <a:lstStyle/>
          <a:p>
            <a:pPr eaLnBrk="1" hangingPunct="1"/>
            <a:r>
              <a:rPr lang="hu-HU" altLang="hu-HU" smtClean="0"/>
              <a:t>Bemeneti feltételek</a:t>
            </a:r>
          </a:p>
        </p:txBody>
      </p:sp>
      <p:graphicFrame>
        <p:nvGraphicFramePr>
          <p:cNvPr id="268338" name="Group 50"/>
          <p:cNvGraphicFramePr>
            <a:graphicFrameLocks noGrp="1"/>
          </p:cNvGraphicFramePr>
          <p:nvPr>
            <p:ph type="tbl" idx="1"/>
          </p:nvPr>
        </p:nvGraphicFramePr>
        <p:xfrm>
          <a:off x="642938" y="1714500"/>
          <a:ext cx="8064500" cy="4741863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Mesterszak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Teljes kreditértékű oklevél,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vagy: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Esztétika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Szabad bölcsészet – esztétika szakirány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Szabad bölcsészet – bármely más szaki. vagy 50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esztétika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középfokú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Filozófia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Szabad bölcsészet – filozófia szakirány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Szabad bölcsészet – bármely más szaki. vagy 50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filozófia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Finnugrisztika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Magyar - finn specializáció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szak finn specializációval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Hungarológia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Magyar vagy történelem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Néprajz, anglisztika, germanisztika,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romanisztika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szlavisztika, szabad bölcsészet, kommunikáció, politológia +12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m.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., nyelv., tört.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0FC9366-3B61-4737-A9BD-159E4F72CFC1}" type="slidenum">
              <a:rPr lang="hu-HU" altLang="hu-HU">
                <a:solidFill>
                  <a:srgbClr val="045C75"/>
                </a:solidFill>
              </a:rPr>
              <a:pPr eaLnBrk="1" hangingPunct="1"/>
              <a:t>4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52513"/>
          </a:xfrm>
        </p:spPr>
        <p:txBody>
          <a:bodyPr/>
          <a:lstStyle/>
          <a:p>
            <a:pPr eaLnBrk="1" hangingPunct="1"/>
            <a:r>
              <a:rPr lang="hu-HU" altLang="hu-HU" smtClean="0"/>
              <a:t>Bemeneti feltételek</a:t>
            </a:r>
          </a:p>
        </p:txBody>
      </p:sp>
      <p:graphicFrame>
        <p:nvGraphicFramePr>
          <p:cNvPr id="270387" name="Group 51"/>
          <p:cNvGraphicFramePr>
            <a:graphicFrameLocks noGrp="1"/>
          </p:cNvGraphicFramePr>
          <p:nvPr>
            <p:ph type="tbl" idx="1"/>
          </p:nvPr>
        </p:nvGraphicFramePr>
        <p:xfrm>
          <a:off x="714375" y="1571625"/>
          <a:ext cx="8064500" cy="4957763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Mesterszak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Teljes kreditértékű oklevél,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vagy: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Klasszika-filológia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Ókori nyelvek és kultúrák – klasszika-filológia szakirány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latin minor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Kommunikáció- és médiatudomány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Kommunikáció- és médiatudomány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kommunikáció minor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Magyar nyelv és irodalom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Magyar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magyar minor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Német nyelv, irodalom és kultúra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Germanisztika-német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alapszak + német minor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német felsőfokú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Néprajz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Néprajz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szak + néprajz minor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Neveléstudomány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Pedagógia, tanító, óvodapedagógus, gyógypedagógus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Andragógia, pszichológia,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szociálpedagógia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+ 15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9EF336-9AD0-46DB-8866-9093A797B354}" type="slidenum">
              <a:rPr lang="hu-HU" altLang="hu-HU">
                <a:solidFill>
                  <a:srgbClr val="045C75"/>
                </a:solidFill>
              </a:rPr>
              <a:pPr eaLnBrk="1" hangingPunct="1"/>
              <a:t>5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95388"/>
          </a:xfrm>
        </p:spPr>
        <p:txBody>
          <a:bodyPr/>
          <a:lstStyle/>
          <a:p>
            <a:pPr eaLnBrk="1" hangingPunct="1"/>
            <a:r>
              <a:rPr lang="hu-HU" altLang="hu-HU" smtClean="0"/>
              <a:t>Bemeneti feltételek</a:t>
            </a:r>
          </a:p>
        </p:txBody>
      </p:sp>
      <p:graphicFrame>
        <p:nvGraphicFramePr>
          <p:cNvPr id="272455" name="Group 71"/>
          <p:cNvGraphicFramePr>
            <a:graphicFrameLocks noGrp="1"/>
          </p:cNvGraphicFramePr>
          <p:nvPr>
            <p:ph type="tbl" idx="1"/>
          </p:nvPr>
        </p:nvGraphicFramePr>
        <p:xfrm>
          <a:off x="714375" y="1714500"/>
          <a:ext cx="8064500" cy="4510088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Mesterszak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Teljes kreditértékű oklevél,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vagy: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Pszichológia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Pszichológia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Szlavisztika (orosz)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Szlavisztika-orosz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Szlavisztika-lengyel + orosz középfokú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b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szak + orosz minor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középfokú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Szociológia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Szociológia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Történelem, politológia, szociális munka, kommunikáció + 20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szociológiai,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társ.tud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ism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Szociálpolitika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Szociális munka, szociálpedagógia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Szociológia, politológia + 30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szoc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ism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Történelem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Történelem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szak + történelem minor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561B6B-A9BE-41D3-BC49-9B300B880222}" type="slidenum">
              <a:rPr lang="hu-HU" altLang="hu-HU">
                <a:solidFill>
                  <a:srgbClr val="045C75"/>
                </a:solidFill>
              </a:rPr>
              <a:pPr eaLnBrk="1" hangingPunct="1"/>
              <a:t>6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Bemeneti feltételek</a:t>
            </a:r>
          </a:p>
        </p:txBody>
      </p:sp>
      <p:graphicFrame>
        <p:nvGraphicFramePr>
          <p:cNvPr id="265259" name="Group 43"/>
          <p:cNvGraphicFramePr>
            <a:graphicFrameLocks noGrp="1"/>
          </p:cNvGraphicFramePr>
          <p:nvPr>
            <p:ph type="tbl" idx="1"/>
          </p:nvPr>
        </p:nvGraphicFramePr>
        <p:xfrm>
          <a:off x="900113" y="1981200"/>
          <a:ext cx="7710487" cy="2498725"/>
        </p:xfrm>
        <a:graphic>
          <a:graphicData uri="http://schemas.openxmlformats.org/drawingml/2006/table">
            <a:tbl>
              <a:tblPr/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Mesterszak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Teljes kreditértékű oklevél,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vagy: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Fordító és tolmács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Bármely szak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 első idegen nyelvből felsőfokú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 + második idegen nyelvből középfokú C 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nyelvv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 vagy a nyelvvizsgákkal egyenértékű dokumentum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0539A8-03F7-4CDF-B86E-832F2529B1E6}" type="slidenum">
              <a:rPr lang="hu-HU" altLang="hu-HU">
                <a:solidFill>
                  <a:srgbClr val="045C75"/>
                </a:solidFill>
              </a:rPr>
              <a:pPr eaLnBrk="1" hangingPunct="1"/>
              <a:t>7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eaLnBrk="1" hangingPunct="1"/>
            <a:r>
              <a:rPr lang="hu-HU" altLang="hu-HU" sz="2600" smtClean="0"/>
              <a:t>A diszciplináris MA felvételi pontszámítása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785813" y="1857375"/>
            <a:ext cx="8178800" cy="4740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b="1" smtClean="0"/>
              <a:t>2015</a:t>
            </a:r>
            <a:r>
              <a:rPr lang="hu-HU" altLang="hu-HU" sz="1600" smtClean="0"/>
              <a:t>: SZÓBELI FELVÉTELI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	kivétel: </a:t>
            </a:r>
            <a:r>
              <a:rPr lang="hu-HU" altLang="hu-HU" sz="1600" smtClean="0">
                <a:solidFill>
                  <a:srgbClr val="FF0000"/>
                </a:solidFill>
              </a:rPr>
              <a:t>fordító és tolmács</a:t>
            </a:r>
            <a:r>
              <a:rPr lang="hu-HU" altLang="hu-HU" sz="1600" smtClean="0">
                <a:solidFill>
                  <a:schemeClr val="accent1"/>
                </a:solidFill>
              </a:rPr>
              <a:t> (írásbeli - fordítások)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b="1" smtClean="0"/>
              <a:t>A pontszámítás:			       max. 100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felvételi vizsga: 			75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oklevél minősítése alapján: 		15 pont (minősítés x 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többletpont:				max. 10 pont</a:t>
            </a:r>
          </a:p>
          <a:p>
            <a:pPr eaLnBrk="1" hangingPunct="1">
              <a:lnSpc>
                <a:spcPct val="80000"/>
              </a:lnSpc>
            </a:pPr>
            <a:endParaRPr lang="hu-HU" altLang="hu-HU" sz="16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b="1" smtClean="0"/>
              <a:t>A többletpontok megoszlása </a:t>
            </a:r>
            <a:r>
              <a:rPr lang="hu-HU" altLang="hu-HU" sz="1600" smtClean="0"/>
              <a:t>(maximum 10 többletpont adható):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előnyben részesítés: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200" smtClean="0"/>
              <a:t>		fogyatékosság				2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200" smtClean="0"/>
              <a:t>		gyermekgondozás			1 pont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200" smtClean="0"/>
              <a:t>		hátrányos helyzet 			1 pont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2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2. nyelvvizsga: közép C:  2 pont, felső C: 3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3. nyelvvizsga : közép C:  3 pont, felső C: 5 pont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400" smtClean="0"/>
              <a:t>	    (fordító és tolmács szak esetén csak 3. nyelvvizsgára lehet többletpontot kapni)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— kiemelkedő tudományos teljesítmény:    5 pont 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200" smtClean="0"/>
              <a:t>		(OTDK helyezés, DETEP, publikáció, konferencia előadás)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1600" smtClean="0"/>
              <a:t>	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0ED0FAF-25E9-4301-8684-F136A06ECD3F}" type="slidenum">
              <a:rPr lang="hu-HU" altLang="hu-HU">
                <a:solidFill>
                  <a:srgbClr val="045C75"/>
                </a:solidFill>
              </a:rPr>
              <a:pPr eaLnBrk="1" hangingPunct="1"/>
              <a:t>8</a:t>
            </a:fld>
            <a:endParaRPr lang="hu-HU" altLang="hu-HU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71625" y="285750"/>
            <a:ext cx="7038975" cy="1571625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9 + 1 TANÁRI MA</a:t>
            </a:r>
            <a:br>
              <a:rPr lang="hu-HU" altLang="hu-HU" sz="3600" smtClean="0"/>
            </a:br>
            <a:r>
              <a:rPr lang="hu-HU" altLang="hu-HU" sz="1800" smtClean="0">
                <a:solidFill>
                  <a:schemeClr val="tx1"/>
                </a:solidFill>
              </a:rPr>
              <a:t>a Felvételi Tájékoztatóban: tanári [5 félév [angoltanár]]</a:t>
            </a:r>
            <a:br>
              <a:rPr lang="hu-HU" altLang="hu-HU" sz="1800" smtClean="0">
                <a:solidFill>
                  <a:schemeClr val="tx1"/>
                </a:solidFill>
              </a:rPr>
            </a:br>
            <a:r>
              <a:rPr lang="hu-HU" altLang="hu-HU" sz="2000" smtClean="0">
                <a:solidFill>
                  <a:srgbClr val="FF0000"/>
                </a:solidFill>
              </a:rPr>
              <a:t>Utoljára 2016. szeptemberben indul osztott tanárképzés</a:t>
            </a:r>
            <a:r>
              <a:rPr lang="hu-HU" altLang="hu-HU" sz="180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EF4F26A-5C8D-4D90-A84B-C0385E484760}" type="slidenum">
              <a:rPr lang="hu-HU" altLang="hu-HU">
                <a:solidFill>
                  <a:srgbClr val="045C75"/>
                </a:solidFill>
              </a:rPr>
              <a:pPr eaLnBrk="1" hangingPunct="1"/>
              <a:t>9</a:t>
            </a:fld>
            <a:endParaRPr lang="hu-HU" altLang="hu-HU">
              <a:solidFill>
                <a:srgbClr val="045C75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14375" y="2000250"/>
            <a:ext cx="81724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lnSpc>
                <a:spcPct val="125000"/>
              </a:lnSpc>
              <a:defRPr/>
            </a:pPr>
            <a:r>
              <a:rPr lang="hu-HU" sz="1400" dirty="0"/>
              <a:t>Fontos: </a:t>
            </a:r>
          </a:p>
          <a:p>
            <a:pPr marL="914400" lvl="1" indent="-457200">
              <a:lnSpc>
                <a:spcPct val="125000"/>
              </a:lnSpc>
              <a:buFontTx/>
              <a:buChar char="•"/>
              <a:defRPr/>
            </a:pPr>
            <a:r>
              <a:rPr lang="hu-HU" sz="1400" dirty="0"/>
              <a:t>BA diplomával csak kétszakos tanárképzés, </a:t>
            </a:r>
            <a:r>
              <a:rPr lang="hu-HU" sz="1400" dirty="0" err="1"/>
              <a:t>DE-n</a:t>
            </a:r>
            <a:r>
              <a:rPr lang="hu-HU" sz="1400" dirty="0"/>
              <a:t> csak nappali tagozaton (5 félév)</a:t>
            </a:r>
          </a:p>
          <a:p>
            <a:pPr marL="914400" lvl="1" indent="-457200">
              <a:lnSpc>
                <a:spcPct val="125000"/>
              </a:lnSpc>
              <a:buFontTx/>
              <a:buChar char="•"/>
              <a:defRPr/>
            </a:pPr>
            <a:r>
              <a:rPr lang="hu-HU" sz="1400" dirty="0"/>
              <a:t>Egyszakos tanár: BA – DMA – TMA</a:t>
            </a:r>
          </a:p>
          <a:p>
            <a:pPr marL="914400" lvl="1" indent="-457200">
              <a:lnSpc>
                <a:spcPct val="125000"/>
              </a:lnSpc>
              <a:buFontTx/>
              <a:buChar char="•"/>
              <a:defRPr/>
            </a:pPr>
            <a:r>
              <a:rPr lang="hu-HU" sz="1400" dirty="0"/>
              <a:t>Nincs 50 kredit nélküli 2. tanári szak a </a:t>
            </a:r>
            <a:r>
              <a:rPr lang="hu-HU" sz="1400" dirty="0" err="1"/>
              <a:t>DE-n</a:t>
            </a:r>
            <a:r>
              <a:rPr lang="hu-HU" sz="1400" dirty="0"/>
              <a:t>, de lehet TTK, IK 2. tanárszak</a:t>
            </a:r>
          </a:p>
          <a:p>
            <a:pPr marL="914400" lvl="1" indent="-457200">
              <a:lnSpc>
                <a:spcPct val="125000"/>
              </a:lnSpc>
              <a:buFontTx/>
              <a:buChar char="•"/>
              <a:defRPr/>
            </a:pPr>
            <a:r>
              <a:rPr lang="hu-HU" sz="1400" dirty="0"/>
              <a:t>Választható osztott tanárszakok  a BTK-n: angoltanár, franciatanár, </a:t>
            </a:r>
            <a:r>
              <a:rPr lang="hu-HU" sz="1400" dirty="0">
                <a:solidFill>
                  <a:schemeClr val="accent1"/>
                </a:solidFill>
              </a:rPr>
              <a:t>hon- és </a:t>
            </a:r>
            <a:r>
              <a:rPr lang="hu-HU" sz="1400" dirty="0" err="1">
                <a:solidFill>
                  <a:schemeClr val="accent1"/>
                </a:solidFill>
              </a:rPr>
              <a:t>népismerettanár</a:t>
            </a:r>
            <a:r>
              <a:rPr lang="hu-HU" sz="1400" dirty="0">
                <a:solidFill>
                  <a:schemeClr val="accent1"/>
                </a:solidFill>
              </a:rPr>
              <a:t> (csak második tanárszak)</a:t>
            </a:r>
            <a:r>
              <a:rPr lang="hu-HU" sz="1400" dirty="0"/>
              <a:t>, latintanár, magyartanár, némettanár, orosztanár, pedagógiatanár, történelemtanár</a:t>
            </a:r>
          </a:p>
          <a:p>
            <a:pPr marL="914400" lvl="1" indent="-457200">
              <a:lnSpc>
                <a:spcPct val="125000"/>
              </a:lnSpc>
              <a:buFontTx/>
              <a:buChar char="•"/>
              <a:defRPr/>
            </a:pPr>
            <a:r>
              <a:rPr lang="hu-HU" sz="1400" dirty="0"/>
              <a:t>Jelentkezésen meg kell adni az alapszak szerinti tanárszakot és a minor szerinti tanárszakot is</a:t>
            </a:r>
          </a:p>
          <a:p>
            <a:pPr marL="914400" lvl="1" indent="-457200">
              <a:defRPr/>
            </a:pPr>
            <a:endParaRPr lang="hu-HU" sz="1400" dirty="0"/>
          </a:p>
          <a:p>
            <a:pPr marL="914400" lvl="1" indent="-457200">
              <a:lnSpc>
                <a:spcPct val="120000"/>
              </a:lnSpc>
              <a:defRPr/>
            </a:pPr>
            <a:r>
              <a:rPr lang="hu-HU" dirty="0">
                <a:solidFill>
                  <a:srgbClr val="FF0000"/>
                </a:solidFill>
              </a:rPr>
              <a:t>Belépési feltétel: </a:t>
            </a:r>
          </a:p>
          <a:p>
            <a:pPr marL="914400" lvl="1" indent="-457200">
              <a:lnSpc>
                <a:spcPct val="120000"/>
              </a:lnSpc>
              <a:defRPr/>
            </a:pPr>
            <a:r>
              <a:rPr lang="hu-HU" sz="1400" dirty="0"/>
              <a:t>– 1. szak (tanárszaknak megfelelő BA alapdiploma)</a:t>
            </a:r>
          </a:p>
          <a:p>
            <a:pPr marL="914400" lvl="1" indent="-457200">
              <a:lnSpc>
                <a:spcPct val="120000"/>
              </a:lnSpc>
              <a:defRPr/>
            </a:pPr>
            <a:r>
              <a:rPr lang="hu-HU" sz="1400" dirty="0"/>
              <a:t>– 2. szak 50 kreditje (ún. minor szak), </a:t>
            </a:r>
            <a:r>
              <a:rPr lang="hu-HU" sz="1400" dirty="0">
                <a:solidFill>
                  <a:schemeClr val="accent1"/>
                </a:solidFill>
              </a:rPr>
              <a:t>nyelvi minor esetén</a:t>
            </a:r>
            <a:r>
              <a:rPr lang="hu-HU" sz="1400" dirty="0"/>
              <a:t> további feltétel </a:t>
            </a:r>
            <a:r>
              <a:rPr lang="hu-HU" sz="1400" dirty="0">
                <a:solidFill>
                  <a:schemeClr val="accent1"/>
                </a:solidFill>
              </a:rPr>
              <a:t>a felsőfokú C típusú nyelvvizsga</a:t>
            </a:r>
            <a:r>
              <a:rPr lang="hu-HU" sz="1400" dirty="0"/>
              <a:t> megléte az adott nyelvből</a:t>
            </a:r>
          </a:p>
          <a:p>
            <a:pPr marL="914400" lvl="1" indent="-457200">
              <a:lnSpc>
                <a:spcPct val="120000"/>
              </a:lnSpc>
              <a:defRPr/>
            </a:pPr>
            <a:r>
              <a:rPr lang="hu-HU" sz="1400" dirty="0"/>
              <a:t>– 10 kredit pedagógiai-pszichológiai modul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</TotalTime>
  <Words>1310</Words>
  <Application>Microsoft Office PowerPoint</Application>
  <PresentationFormat>Diavetítés a képernyőre (4:3 oldalarány)</PresentationFormat>
  <Paragraphs>344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2" baseType="lpstr">
      <vt:lpstr>Tahoma</vt:lpstr>
      <vt:lpstr>Arial</vt:lpstr>
      <vt:lpstr>Calibri</vt:lpstr>
      <vt:lpstr>Constantia</vt:lpstr>
      <vt:lpstr>Wingdings 2</vt:lpstr>
      <vt:lpstr>Times New Roman</vt:lpstr>
      <vt:lpstr>Wingdings</vt:lpstr>
      <vt:lpstr>Áramlás</vt:lpstr>
      <vt:lpstr>PowerPoint-bemutató</vt:lpstr>
      <vt:lpstr>A BTK szakstruktúrája - 2014</vt:lpstr>
      <vt:lpstr>Bemeneti feltételek</vt:lpstr>
      <vt:lpstr>Bemeneti feltételek</vt:lpstr>
      <vt:lpstr>Bemeneti feltételek</vt:lpstr>
      <vt:lpstr>Bemeneti feltételek</vt:lpstr>
      <vt:lpstr>Bemeneti feltételek</vt:lpstr>
      <vt:lpstr>A diszciplináris MA felvételi pontszámítása</vt:lpstr>
      <vt:lpstr>9 + 1 TANÁRI MA a Felvételi Tájékoztatóban: tanári [5 félév [angoltanár]] Utoljára 2016. szeptemberben indul osztott tanárképzés!</vt:lpstr>
      <vt:lpstr>A tanári MA felvételi pontszámítása</vt:lpstr>
      <vt:lpstr>Felvételi időpontok</vt:lpstr>
      <vt:lpstr>Finanszírozás:  1. állami ösztöndíj (2012-től):</vt:lpstr>
      <vt:lpstr> 2. önköltség (2012-től)</vt:lpstr>
      <vt:lpstr>Információk elérhetősége </vt:lpstr>
      <vt:lpstr>Jelentkezés módja és határideje</vt:lpstr>
      <vt:lpstr>Eljárási díj</vt:lpstr>
      <vt:lpstr>Eljárási díj</vt:lpstr>
      <vt:lpstr>Eljárási díj</vt:lpstr>
      <vt:lpstr>E-jelentkezés</vt:lpstr>
      <vt:lpstr>PowerPoint-bemutató</vt:lpstr>
      <vt:lpstr>E-jelentkezés</vt:lpstr>
      <vt:lpstr>PowerPoint-bemutató</vt:lpstr>
      <vt:lpstr>PowerPoint-bemutató</vt:lpstr>
      <vt:lpstr>Jelentkezés kitöltése</vt:lpstr>
      <vt:lpstr>PowerPoint-bemutató</vt:lpstr>
      <vt:lpstr>Jelentkezés kitöltése</vt:lpstr>
      <vt:lpstr>Mit kell csatolni a jelentkezéshez?</vt:lpstr>
      <vt:lpstr>Bemeneti feltételek (FFT!) </vt:lpstr>
      <vt:lpstr>Mikor érvényes a jelentkezés?</vt:lpstr>
      <vt:lpstr>A jelentkezési sorrend</vt:lpstr>
      <vt:lpstr>Nem vehető fel az, aki</vt:lpstr>
      <vt:lpstr>Leggyakoribb jelentkezési hibák</vt:lpstr>
      <vt:lpstr>Legfontosabb határidők</vt:lpstr>
      <vt:lpstr>További információk: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Debreceni Egyetem</dc:title>
  <dc:creator>.</dc:creator>
  <cp:lastModifiedBy>Fazekas Zoltán</cp:lastModifiedBy>
  <cp:revision>101</cp:revision>
  <dcterms:created xsi:type="dcterms:W3CDTF">2007-12-01T14:50:18Z</dcterms:created>
  <dcterms:modified xsi:type="dcterms:W3CDTF">2017-06-20T11:20:07Z</dcterms:modified>
</cp:coreProperties>
</file>